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Montserrat" pitchFamily="2" charset="77"/>
      <p:regular r:id="rId8"/>
      <p:bold r:id="rId9"/>
      <p:italic r:id="rId10"/>
      <p:boldItalic r:id="rId11"/>
    </p:embeddedFont>
    <p:embeddedFont>
      <p:font typeface="Montserrat Medium"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Slab"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NdlQUZQti3U5ddHLgyN+Ll6Al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8f3fb1d1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b8f3fb1d1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8f3fb1d1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2b8f3fb1d12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68ff46d49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68ff46d49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b8f3fb1d12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2b8f3fb1d12_3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b8f3fb1d12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b8f3fb1d12_3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3.jpg"/><Relationship Id="rId7" Type="http://schemas.openxmlformats.org/officeDocument/2006/relationships/hyperlink" Target="https://camerisefsl.c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anvas.instructure.com/courses/7681248" TargetMode="External"/><Relationship Id="rId5" Type="http://schemas.openxmlformats.org/officeDocument/2006/relationships/hyperlink" Target="https://canvas.instructure.com/courses/7782341" TargetMode="External"/><Relationship Id="rId4" Type="http://schemas.openxmlformats.org/officeDocument/2006/relationships/hyperlink" Target="https://creativehecommunity.wordpress.com/2023/06/23/oa-book-101-creative-ideas-to-use-ai-in-education/"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hyperlink" Target="https://canvas.instructure.com/enroll/AF6LY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anvas.instructure.com/enroll/XGWFNA%20https:/camerisefsl.ca/resources/creating-accessible-interactive-oer-with-h5p-for-language-teaching-fsl-and-esl/" TargetMode="External"/><Relationship Id="rId5" Type="http://schemas.openxmlformats.org/officeDocument/2006/relationships/hyperlink" Target="mailto:dsdunand@yorku.ca" TargetMode="External"/><Relationship Id="rId4" Type="http://schemas.openxmlformats.org/officeDocument/2006/relationships/hyperlink" Target="mailto:sushumnarao@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ontario.ca/page/ministry-education" TargetMode="External"/><Relationship Id="rId3" Type="http://schemas.openxmlformats.org/officeDocument/2006/relationships/image" Target="../media/image5.jpg"/><Relationship Id="rId7" Type="http://schemas.openxmlformats.org/officeDocument/2006/relationships/hyperlink" Target="https://camerisefsl.c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sushumnarao@gmail.com" TargetMode="External"/><Relationship Id="rId5" Type="http://schemas.openxmlformats.org/officeDocument/2006/relationships/hyperlink" Target="mailto:dsdunand@glendon.yorku.ca" TargetMode="External"/><Relationship Id="rId10" Type="http://schemas.openxmlformats.org/officeDocument/2006/relationships/image" Target="../media/image2.png"/><Relationship Id="rId4" Type="http://schemas.openxmlformats.org/officeDocument/2006/relationships/hyperlink" Target="mailto:info@camerisefsl.ca" TargetMode="External"/><Relationship Id="rId9" Type="http://schemas.openxmlformats.org/officeDocument/2006/relationships/hyperlink" Target="https://www.canada.ca/en/canadian-heritag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g2b8f3fb1d12_1_0"/>
          <p:cNvSpPr txBox="1"/>
          <p:nvPr/>
        </p:nvSpPr>
        <p:spPr>
          <a:xfrm>
            <a:off x="2197450" y="3574575"/>
            <a:ext cx="5070300" cy="848100"/>
          </a:xfrm>
          <a:prstGeom prst="rect">
            <a:avLst/>
          </a:prstGeom>
          <a:noFill/>
          <a:ln>
            <a:noFill/>
          </a:ln>
        </p:spPr>
        <p:txBody>
          <a:bodyPr spcFirstLastPara="1" wrap="square" lIns="91425" tIns="91425" rIns="91425" bIns="91425" anchor="t" anchorCtr="0">
            <a:normAutofit fontScale="85000" lnSpcReduction="20000"/>
          </a:bodyPr>
          <a:lstStyle/>
          <a:p>
            <a:pPr marL="0" marR="0" lvl="0" indent="0" algn="ctr" rtl="0">
              <a:lnSpc>
                <a:spcPct val="90000"/>
              </a:lnSpc>
              <a:spcBef>
                <a:spcPts val="0"/>
              </a:spcBef>
              <a:spcAft>
                <a:spcPts val="0"/>
              </a:spcAft>
              <a:buClr>
                <a:srgbClr val="000000"/>
              </a:buClr>
              <a:buSzPct val="62171"/>
              <a:buFont typeface="Arial"/>
              <a:buNone/>
            </a:pPr>
            <a:r>
              <a:rPr lang="en" sz="1608">
                <a:solidFill>
                  <a:srgbClr val="8BC34A"/>
                </a:solidFill>
              </a:rPr>
              <a:t>List to be curated by</a:t>
            </a:r>
            <a:endParaRPr sz="1608">
              <a:solidFill>
                <a:srgbClr val="8BC34A"/>
              </a:solidFill>
            </a:endParaRPr>
          </a:p>
          <a:p>
            <a:pPr marL="0" marR="0" lvl="0" indent="0" algn="ctr" rtl="0">
              <a:lnSpc>
                <a:spcPct val="90000"/>
              </a:lnSpc>
              <a:spcBef>
                <a:spcPts val="0"/>
              </a:spcBef>
              <a:spcAft>
                <a:spcPts val="0"/>
              </a:spcAft>
              <a:buClr>
                <a:srgbClr val="000000"/>
              </a:buClr>
              <a:buSzPct val="76923"/>
              <a:buFont typeface="Arial"/>
              <a:buNone/>
            </a:pPr>
            <a:endParaRPr sz="1300">
              <a:solidFill>
                <a:srgbClr val="8BC34A"/>
              </a:solidFill>
              <a:latin typeface="Montserrat Medium"/>
              <a:ea typeface="Montserrat Medium"/>
              <a:cs typeface="Montserrat Medium"/>
              <a:sym typeface="Montserrat Medium"/>
            </a:endParaRPr>
          </a:p>
          <a:p>
            <a:pPr marL="0" marR="0" lvl="0" indent="0" algn="ctr" rtl="0">
              <a:lnSpc>
                <a:spcPct val="90000"/>
              </a:lnSpc>
              <a:spcBef>
                <a:spcPts val="0"/>
              </a:spcBef>
              <a:spcAft>
                <a:spcPts val="0"/>
              </a:spcAft>
              <a:buClr>
                <a:srgbClr val="000000"/>
              </a:buClr>
              <a:buSzPct val="76923"/>
              <a:buFont typeface="Arial"/>
              <a:buNone/>
            </a:pPr>
            <a:r>
              <a:rPr lang="en" sz="1300" b="0" i="0" u="none" strike="noStrike" cap="none">
                <a:solidFill>
                  <a:srgbClr val="8BC34A"/>
                </a:solidFill>
                <a:latin typeface="Montserrat Medium"/>
                <a:ea typeface="Montserrat Medium"/>
                <a:cs typeface="Montserrat Medium"/>
                <a:sym typeface="Montserrat Medium"/>
              </a:rPr>
              <a:t>Dominique Scheffel-Dunand &amp; </a:t>
            </a:r>
            <a:r>
              <a:rPr lang="en" sz="1300">
                <a:solidFill>
                  <a:srgbClr val="8BC34A"/>
                </a:solidFill>
                <a:latin typeface="Montserrat Medium"/>
                <a:ea typeface="Montserrat Medium"/>
                <a:cs typeface="Montserrat Medium"/>
                <a:sym typeface="Montserrat Medium"/>
              </a:rPr>
              <a:t>Sushumna Tadinada Rao</a:t>
            </a:r>
            <a:endParaRPr sz="1300">
              <a:solidFill>
                <a:srgbClr val="8BC34A"/>
              </a:solidFill>
              <a:latin typeface="Montserrat Medium"/>
              <a:ea typeface="Montserrat Medium"/>
              <a:cs typeface="Montserrat Medium"/>
              <a:sym typeface="Montserrat Medium"/>
            </a:endParaRPr>
          </a:p>
          <a:p>
            <a:pPr marL="0" marR="0" lvl="0" indent="0" algn="ctr" rtl="0">
              <a:lnSpc>
                <a:spcPct val="90000"/>
              </a:lnSpc>
              <a:spcBef>
                <a:spcPts val="0"/>
              </a:spcBef>
              <a:spcAft>
                <a:spcPts val="0"/>
              </a:spcAft>
              <a:buClr>
                <a:srgbClr val="000000"/>
              </a:buClr>
              <a:buSzPct val="83333"/>
              <a:buFont typeface="Arial"/>
              <a:buNone/>
            </a:pPr>
            <a:endParaRPr sz="1200">
              <a:solidFill>
                <a:schemeClr val="lt1"/>
              </a:solidFill>
              <a:latin typeface="Montserrat Medium"/>
              <a:ea typeface="Montserrat Medium"/>
              <a:cs typeface="Montserrat Medium"/>
              <a:sym typeface="Montserrat Medium"/>
            </a:endParaRPr>
          </a:p>
          <a:p>
            <a:pPr marL="0" lvl="0" indent="0" algn="ctr" rtl="0">
              <a:spcBef>
                <a:spcPts val="0"/>
              </a:spcBef>
              <a:spcAft>
                <a:spcPts val="0"/>
              </a:spcAft>
              <a:buClr>
                <a:schemeClr val="dk1"/>
              </a:buClr>
              <a:buSzPct val="67427"/>
              <a:buFont typeface="Arial"/>
              <a:buNone/>
            </a:pPr>
            <a:r>
              <a:rPr lang="en" sz="1631">
                <a:solidFill>
                  <a:srgbClr val="8BC34A"/>
                </a:solidFill>
              </a:rPr>
              <a:t>March 2024 to October 2024  </a:t>
            </a:r>
            <a:endParaRPr sz="100">
              <a:solidFill>
                <a:srgbClr val="8BC34A"/>
              </a:solidFill>
              <a:latin typeface="Montserrat Medium"/>
              <a:ea typeface="Montserrat Medium"/>
              <a:cs typeface="Montserrat Medium"/>
              <a:sym typeface="Montserrat Medium"/>
            </a:endParaRPr>
          </a:p>
        </p:txBody>
      </p:sp>
      <p:sp>
        <p:nvSpPr>
          <p:cNvPr id="55" name="Google Shape;55;g2b8f3fb1d12_1_0"/>
          <p:cNvSpPr txBox="1"/>
          <p:nvPr/>
        </p:nvSpPr>
        <p:spPr>
          <a:xfrm>
            <a:off x="2506650" y="1452675"/>
            <a:ext cx="4130700" cy="212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393">
                <a:solidFill>
                  <a:schemeClr val="lt1"/>
                </a:solidFill>
              </a:rPr>
              <a:t>100 Creative ideas to use H5P in language teaching</a:t>
            </a:r>
            <a:endParaRPr sz="2393">
              <a:solidFill>
                <a:schemeClr val="lt1"/>
              </a:solidFill>
            </a:endParaRPr>
          </a:p>
          <a:p>
            <a:pPr marL="0" lvl="0" indent="0" algn="ctr" rtl="0">
              <a:spcBef>
                <a:spcPts val="0"/>
              </a:spcBef>
              <a:spcAft>
                <a:spcPts val="0"/>
              </a:spcAft>
              <a:buClr>
                <a:schemeClr val="dk1"/>
              </a:buClr>
              <a:buSzPts val="1100"/>
              <a:buFont typeface="Arial"/>
              <a:buNone/>
            </a:pPr>
            <a:endParaRPr sz="2500">
              <a:solidFill>
                <a:schemeClr val="lt1"/>
              </a:solidFill>
            </a:endParaRPr>
          </a:p>
          <a:p>
            <a:pPr marL="0" lvl="0" indent="0" algn="ctr" rtl="0">
              <a:spcBef>
                <a:spcPts val="0"/>
              </a:spcBef>
              <a:spcAft>
                <a:spcPts val="0"/>
              </a:spcAft>
              <a:buClr>
                <a:schemeClr val="dk1"/>
              </a:buClr>
              <a:buSzPts val="1100"/>
              <a:buFont typeface="Arial"/>
              <a:buNone/>
            </a:pPr>
            <a:r>
              <a:rPr lang="en" sz="2500">
                <a:solidFill>
                  <a:schemeClr val="lt1"/>
                </a:solidFill>
              </a:rPr>
              <a:t>Contributors: Educators and Students</a:t>
            </a:r>
            <a:r>
              <a:rPr lang="en" sz="2800">
                <a:solidFill>
                  <a:schemeClr val="dk2"/>
                </a:solidFill>
              </a:rPr>
              <a:t> </a:t>
            </a:r>
            <a:endParaRPr sz="1100" b="0" i="0" u="none" strike="noStrike" cap="none">
              <a:solidFill>
                <a:srgbClr val="000000"/>
              </a:solidFill>
              <a:latin typeface="Montserrat"/>
              <a:ea typeface="Montserrat"/>
              <a:cs typeface="Montserrat"/>
              <a:sym typeface="Montserrat"/>
            </a:endParaRPr>
          </a:p>
        </p:txBody>
      </p:sp>
      <p:pic>
        <p:nvPicPr>
          <p:cNvPr id="56" name="Google Shape;56;g2b8f3fb1d12_1_0"/>
          <p:cNvPicPr preferRelativeResize="0"/>
          <p:nvPr/>
        </p:nvPicPr>
        <p:blipFill rotWithShape="1">
          <a:blip r:embed="rId4">
            <a:alphaModFix/>
          </a:blip>
          <a:srcRect/>
          <a:stretch/>
        </p:blipFill>
        <p:spPr>
          <a:xfrm>
            <a:off x="7560829" y="4599375"/>
            <a:ext cx="1456500" cy="52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g2b8f3fb1d12_3_0"/>
          <p:cNvSpPr txBox="1"/>
          <p:nvPr/>
        </p:nvSpPr>
        <p:spPr>
          <a:xfrm>
            <a:off x="0" y="0"/>
            <a:ext cx="76137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111"/>
              <a:buFont typeface="Arial"/>
              <a:buNone/>
            </a:pPr>
            <a:r>
              <a:rPr lang="en" sz="2400">
                <a:solidFill>
                  <a:schemeClr val="lt1"/>
                </a:solidFill>
              </a:rPr>
              <a:t>About the list : 100 Creative ideas to use H5P in language teaching</a:t>
            </a:r>
            <a:r>
              <a:rPr lang="en" sz="2400">
                <a:solidFill>
                  <a:schemeClr val="lt1"/>
                </a:solidFill>
                <a:latin typeface="Roboto Slab"/>
                <a:ea typeface="Roboto Slab"/>
                <a:cs typeface="Roboto Slab"/>
                <a:sym typeface="Roboto Slab"/>
              </a:rPr>
              <a:t> </a:t>
            </a:r>
            <a:endParaRPr sz="2400">
              <a:solidFill>
                <a:schemeClr val="accent5"/>
              </a:solidFill>
              <a:latin typeface="Roboto Slab"/>
              <a:ea typeface="Roboto Slab"/>
              <a:cs typeface="Roboto Slab"/>
              <a:sym typeface="Roboto Slab"/>
            </a:endParaRPr>
          </a:p>
        </p:txBody>
      </p:sp>
      <p:sp>
        <p:nvSpPr>
          <p:cNvPr id="62" name="Google Shape;62;g2b8f3fb1d12_3_0"/>
          <p:cNvSpPr txBox="1"/>
          <p:nvPr/>
        </p:nvSpPr>
        <p:spPr>
          <a:xfrm>
            <a:off x="0" y="923400"/>
            <a:ext cx="8273400" cy="423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800"/>
              <a:buFont typeface="Arial"/>
              <a:buNone/>
            </a:pPr>
            <a:r>
              <a:rPr lang="en">
                <a:solidFill>
                  <a:schemeClr val="dk2"/>
                </a:solidFill>
                <a:latin typeface="Roboto"/>
                <a:ea typeface="Roboto"/>
                <a:cs typeface="Roboto"/>
                <a:sym typeface="Roboto"/>
              </a:rPr>
              <a:t>This is an inspired collection from an open </a:t>
            </a:r>
            <a:r>
              <a:rPr lang="en" u="sng">
                <a:solidFill>
                  <a:schemeClr val="accent5"/>
                </a:solidFill>
                <a:latin typeface="Roboto"/>
                <a:ea typeface="Roboto"/>
                <a:cs typeface="Roboto"/>
                <a:sym typeface="Roboto"/>
                <a:hlinkClick r:id="rId4">
                  <a:extLst>
                    <a:ext uri="{A12FA001-AC4F-418D-AE19-62706E023703}">
                      <ahyp:hlinkClr xmlns:ahyp="http://schemas.microsoft.com/office/drawing/2018/hyperlinkcolor" val="tx"/>
                    </a:ext>
                  </a:extLst>
                </a:hlinkClick>
              </a:rPr>
              <a:t>crowdsourced collection</a:t>
            </a:r>
            <a:r>
              <a:rPr lang="en">
                <a:solidFill>
                  <a:schemeClr val="dk2"/>
                </a:solidFill>
                <a:latin typeface="Roboto"/>
                <a:ea typeface="Roboto"/>
                <a:cs typeface="Roboto"/>
                <a:sym typeface="Roboto"/>
              </a:rPr>
              <a:t> by #creativeHE, presenting </a:t>
            </a:r>
            <a:endParaRPr>
              <a:solidFill>
                <a:schemeClr val="dk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800"/>
              <a:buFont typeface="Arial"/>
              <a:buNone/>
            </a:pPr>
            <a:r>
              <a:rPr lang="en">
                <a:solidFill>
                  <a:schemeClr val="dk2"/>
                </a:solidFill>
                <a:latin typeface="Roboto"/>
                <a:ea typeface="Roboto"/>
                <a:cs typeface="Roboto"/>
                <a:sym typeface="Roboto"/>
              </a:rPr>
              <a:t>a diverse array of ideas on the potential uses of H5P in language education.</a:t>
            </a:r>
            <a:endParaRPr>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800"/>
              <a:buFont typeface="Arial"/>
              <a:buNone/>
            </a:pPr>
            <a:r>
              <a:rPr lang="en">
                <a:solidFill>
                  <a:schemeClr val="dk2"/>
                </a:solidFill>
                <a:latin typeface="Roboto"/>
                <a:ea typeface="Roboto"/>
                <a:cs typeface="Roboto"/>
                <a:sym typeface="Roboto"/>
              </a:rPr>
              <a:t>This collection serves as a valuable referral resource for language teachers, for those who use or are planning to use H5P in their teaching learning environments. </a:t>
            </a:r>
            <a:endParaRPr>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800"/>
              <a:buFont typeface="Arial"/>
              <a:buNone/>
            </a:pPr>
            <a:r>
              <a:rPr lang="en">
                <a:solidFill>
                  <a:schemeClr val="dk2"/>
                </a:solidFill>
                <a:latin typeface="Roboto"/>
                <a:ea typeface="Roboto"/>
                <a:cs typeface="Roboto"/>
                <a:sym typeface="Roboto"/>
              </a:rPr>
              <a:t>This document is launched as part of a task given to participants enrolled in two open courses on OE and OER:  </a:t>
            </a:r>
            <a:r>
              <a:rPr lang="en" u="sng">
                <a:solidFill>
                  <a:schemeClr val="accent5"/>
                </a:solidFill>
                <a:latin typeface="Roboto"/>
                <a:ea typeface="Roboto"/>
                <a:cs typeface="Roboto"/>
                <a:sym typeface="Roboto"/>
                <a:hlinkClick r:id="rId5">
                  <a:extLst>
                    <a:ext uri="{A12FA001-AC4F-418D-AE19-62706E023703}">
                      <ahyp:hlinkClr xmlns:ahyp="http://schemas.microsoft.com/office/drawing/2018/hyperlinkcolor" val="tx"/>
                    </a:ext>
                  </a:extLst>
                </a:hlinkClick>
              </a:rPr>
              <a:t>Créer des REL interactives et accessibles avec H5P pour l'enseignement des langues (FLS et ALS)</a:t>
            </a:r>
            <a:r>
              <a:rPr lang="en">
                <a:solidFill>
                  <a:schemeClr val="dk2"/>
                </a:solidFill>
                <a:latin typeface="Roboto"/>
                <a:ea typeface="Roboto"/>
                <a:cs typeface="Roboto"/>
                <a:sym typeface="Roboto"/>
              </a:rPr>
              <a:t>  and </a:t>
            </a:r>
            <a:r>
              <a:rPr lang="en" u="sng">
                <a:solidFill>
                  <a:schemeClr val="accent5"/>
                </a:solidFill>
                <a:latin typeface="Roboto"/>
                <a:ea typeface="Roboto"/>
                <a:cs typeface="Roboto"/>
                <a:sym typeface="Roboto"/>
                <a:hlinkClick r:id="rId6">
                  <a:extLst>
                    <a:ext uri="{A12FA001-AC4F-418D-AE19-62706E023703}">
                      <ahyp:hlinkClr xmlns:ahyp="http://schemas.microsoft.com/office/drawing/2018/hyperlinkcolor" val="tx"/>
                    </a:ext>
                  </a:extLst>
                </a:hlinkClick>
              </a:rPr>
              <a:t>Creating Accessible Interactive OER with H5P for Language Teaching (FSL and ESL)</a:t>
            </a:r>
            <a:r>
              <a:rPr lang="en">
                <a:solidFill>
                  <a:schemeClr val="dk2"/>
                </a:solidFill>
                <a:latin typeface="Roboto"/>
                <a:ea typeface="Roboto"/>
                <a:cs typeface="Roboto"/>
                <a:sym typeface="Roboto"/>
              </a:rPr>
              <a:t>. </a:t>
            </a:r>
            <a:endParaRPr>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800"/>
              <a:buFont typeface="Arial"/>
              <a:buNone/>
            </a:pPr>
            <a:r>
              <a:rPr lang="en">
                <a:solidFill>
                  <a:schemeClr val="dk2"/>
                </a:solidFill>
                <a:latin typeface="Roboto"/>
                <a:ea typeface="Roboto"/>
                <a:cs typeface="Roboto"/>
                <a:sym typeface="Roboto"/>
              </a:rPr>
              <a:t>The collection is expanded following an open invitation to educators and students from across the globe to share their ideas on how to integrate tools such as H5P in the field of language teaching and learning (FSL and ESL). Collected through a collaborative approach this compilation of ideas may act as a source of inspiration to educators to integrate technology into their teaching environments making language teaching more accessible, effective, playful and engaging.</a:t>
            </a:r>
            <a:endParaRPr>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rgbClr val="0D0D0D"/>
                </a:solidFill>
                <a:highlight>
                  <a:schemeClr val="lt1"/>
                </a:highlight>
                <a:latin typeface="Roboto"/>
                <a:ea typeface="Roboto"/>
                <a:cs typeface="Roboto"/>
                <a:sym typeface="Roboto"/>
              </a:rPr>
              <a:t>This collection will be made available via </a:t>
            </a:r>
            <a:r>
              <a:rPr lang="en" u="sng">
                <a:solidFill>
                  <a:schemeClr val="accent5"/>
                </a:solidFill>
                <a:highlight>
                  <a:schemeClr val="lt1"/>
                </a:highlight>
                <a:latin typeface="Roboto"/>
                <a:ea typeface="Roboto"/>
                <a:cs typeface="Roboto"/>
                <a:sym typeface="Roboto"/>
                <a:hlinkClick r:id="rId7">
                  <a:extLst>
                    <a:ext uri="{A12FA001-AC4F-418D-AE19-62706E023703}">
                      <ahyp:hlinkClr xmlns:ahyp="http://schemas.microsoft.com/office/drawing/2018/hyperlinkcolor" val="tx"/>
                    </a:ext>
                  </a:extLst>
                </a:hlinkClick>
              </a:rPr>
              <a:t>Camerise</a:t>
            </a:r>
            <a:r>
              <a:rPr lang="en">
                <a:solidFill>
                  <a:srgbClr val="0D0D0D"/>
                </a:solidFill>
                <a:highlight>
                  <a:schemeClr val="lt1"/>
                </a:highlight>
                <a:latin typeface="Roboto"/>
                <a:ea typeface="Roboto"/>
                <a:cs typeface="Roboto"/>
                <a:sym typeface="Roboto"/>
              </a:rPr>
              <a:t> and will be made available under </a:t>
            </a:r>
            <a:r>
              <a:rPr lang="en">
                <a:solidFill>
                  <a:schemeClr val="dk2"/>
                </a:solidFill>
                <a:latin typeface="Roboto"/>
                <a:ea typeface="Roboto"/>
                <a:cs typeface="Roboto"/>
                <a:sym typeface="Roboto"/>
              </a:rPr>
              <a:t>the Creative Commons License </a:t>
            </a:r>
            <a:r>
              <a:rPr lang="en" u="sng">
                <a:solidFill>
                  <a:schemeClr val="accent5"/>
                </a:solidFill>
                <a:latin typeface="Roboto"/>
                <a:ea typeface="Roboto"/>
                <a:cs typeface="Roboto"/>
                <a:sym typeface="Roboto"/>
                <a:hlinkClick r:id="rId8">
                  <a:extLst>
                    <a:ext uri="{A12FA001-AC4F-418D-AE19-62706E023703}">
                      <ahyp:hlinkClr xmlns:ahyp="http://schemas.microsoft.com/office/drawing/2018/hyperlinkcolor" val="tx"/>
                    </a:ext>
                  </a:extLst>
                </a:hlinkClick>
              </a:rPr>
              <a:t>CC-BY-NC-SA</a:t>
            </a:r>
            <a:r>
              <a:rPr lang="en" sz="1200">
                <a:solidFill>
                  <a:srgbClr val="0D0D0D"/>
                </a:solidFill>
                <a:highlight>
                  <a:schemeClr val="lt1"/>
                </a:highlight>
                <a:latin typeface="Roboto"/>
                <a:ea typeface="Roboto"/>
                <a:cs typeface="Roboto"/>
                <a:sym typeface="Roboto"/>
              </a:rPr>
              <a:t>.     </a:t>
            </a:r>
            <a:endParaRPr i="0" u="none" strike="noStrike" cap="none">
              <a:solidFill>
                <a:srgbClr val="51245A"/>
              </a:solidFill>
              <a:latin typeface="Roboto"/>
              <a:ea typeface="Roboto"/>
              <a:cs typeface="Roboto"/>
              <a:sym typeface="Roboto"/>
            </a:endParaRPr>
          </a:p>
        </p:txBody>
      </p:sp>
      <p:pic>
        <p:nvPicPr>
          <p:cNvPr id="63" name="Google Shape;63;g2b8f3fb1d12_3_0"/>
          <p:cNvPicPr preferRelativeResize="0"/>
          <p:nvPr/>
        </p:nvPicPr>
        <p:blipFill rotWithShape="1">
          <a:blip r:embed="rId9">
            <a:alphaModFix/>
          </a:blip>
          <a:srcRect/>
          <a:stretch/>
        </p:blipFill>
        <p:spPr>
          <a:xfrm>
            <a:off x="7768755" y="4643425"/>
            <a:ext cx="1375250" cy="50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g268ff46d494_0_3"/>
          <p:cNvSpPr txBox="1"/>
          <p:nvPr/>
        </p:nvSpPr>
        <p:spPr>
          <a:xfrm>
            <a:off x="2281200" y="0"/>
            <a:ext cx="68628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600" b="1">
                <a:solidFill>
                  <a:srgbClr val="51245A"/>
                </a:solidFill>
              </a:rPr>
              <a:t>Would you like to contribute to this list of ideas?</a:t>
            </a:r>
            <a:endParaRPr sz="2400">
              <a:solidFill>
                <a:srgbClr val="51245A"/>
              </a:solidFill>
              <a:latin typeface="Roboto Slab"/>
              <a:ea typeface="Roboto Slab"/>
              <a:cs typeface="Roboto Slab"/>
              <a:sym typeface="Roboto Slab"/>
            </a:endParaRPr>
          </a:p>
        </p:txBody>
      </p:sp>
      <p:sp>
        <p:nvSpPr>
          <p:cNvPr id="69" name="Google Shape;69;g268ff46d494_0_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sp>
        <p:nvSpPr>
          <p:cNvPr id="70" name="Google Shape;70;g268ff46d494_0_3"/>
          <p:cNvSpPr txBox="1"/>
          <p:nvPr/>
        </p:nvSpPr>
        <p:spPr>
          <a:xfrm>
            <a:off x="2120125" y="1008300"/>
            <a:ext cx="6900900" cy="382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solidFill>
                  <a:srgbClr val="5B2864"/>
                </a:solidFill>
              </a:rPr>
              <a:t>Please download this ppt and use Slide 4 as template and share with us or email the completed slide to us, the list editors:</a:t>
            </a:r>
            <a:endParaRPr sz="1800" b="1">
              <a:solidFill>
                <a:srgbClr val="5B2864"/>
              </a:solidFill>
            </a:endParaRPr>
          </a:p>
          <a:p>
            <a:pPr marL="0" lvl="0" indent="0" algn="ctr" rtl="0">
              <a:lnSpc>
                <a:spcPct val="115000"/>
              </a:lnSpc>
              <a:spcBef>
                <a:spcPts val="1200"/>
              </a:spcBef>
              <a:spcAft>
                <a:spcPts val="0"/>
              </a:spcAft>
              <a:buNone/>
            </a:pPr>
            <a:r>
              <a:rPr lang="en" sz="1800" b="1">
                <a:solidFill>
                  <a:srgbClr val="5B2864"/>
                </a:solidFill>
              </a:rPr>
              <a:t>Sushumna Tadinada Rao - </a:t>
            </a:r>
            <a:r>
              <a:rPr lang="en" sz="1800" b="1" u="sng">
                <a:solidFill>
                  <a:schemeClr val="hlink"/>
                </a:solidFill>
                <a:hlinkClick r:id="rId4"/>
              </a:rPr>
              <a:t>sushumnarao@gmail.com</a:t>
            </a:r>
            <a:r>
              <a:rPr lang="en" sz="1800" b="1">
                <a:solidFill>
                  <a:srgbClr val="5B2864"/>
                </a:solidFill>
              </a:rPr>
              <a:t> , Dominique G Scheffel-Dunand  - </a:t>
            </a:r>
            <a:r>
              <a:rPr lang="en" sz="1800" b="1" u="sng">
                <a:solidFill>
                  <a:schemeClr val="hlink"/>
                </a:solidFill>
                <a:hlinkClick r:id="rId5"/>
              </a:rPr>
              <a:t>dsdunand@yorku.ca</a:t>
            </a:r>
            <a:r>
              <a:rPr lang="en" sz="1800" b="1">
                <a:solidFill>
                  <a:srgbClr val="5B2864"/>
                </a:solidFill>
              </a:rPr>
              <a:t> </a:t>
            </a:r>
            <a:endParaRPr sz="1800" b="1">
              <a:solidFill>
                <a:srgbClr val="0D0D0D"/>
              </a:solidFill>
            </a:endParaRPr>
          </a:p>
          <a:p>
            <a:pPr marL="0" lvl="0" indent="0" algn="l" rtl="0">
              <a:lnSpc>
                <a:spcPct val="115000"/>
              </a:lnSpc>
              <a:spcBef>
                <a:spcPts val="1200"/>
              </a:spcBef>
              <a:spcAft>
                <a:spcPts val="0"/>
              </a:spcAft>
              <a:buNone/>
            </a:pPr>
            <a:r>
              <a:rPr lang="en" sz="1700" b="1">
                <a:solidFill>
                  <a:srgbClr val="0D0D0D"/>
                </a:solidFill>
              </a:rPr>
              <a:t>Note: </a:t>
            </a:r>
            <a:r>
              <a:rPr lang="en" sz="1700">
                <a:solidFill>
                  <a:srgbClr val="0D0D0D"/>
                </a:solidFill>
              </a:rPr>
              <a:t>If you would like to adapt /adopt our courses please write to us.</a:t>
            </a:r>
            <a:endParaRPr sz="1700">
              <a:solidFill>
                <a:srgbClr val="0D0D0D"/>
              </a:solidFill>
            </a:endParaRPr>
          </a:p>
          <a:p>
            <a:pPr marL="457200" lvl="0" indent="-342900" algn="l" rtl="0">
              <a:lnSpc>
                <a:spcPct val="115000"/>
              </a:lnSpc>
              <a:spcBef>
                <a:spcPts val="1200"/>
              </a:spcBef>
              <a:spcAft>
                <a:spcPts val="0"/>
              </a:spcAft>
              <a:buClr>
                <a:schemeClr val="dk1"/>
              </a:buClr>
              <a:buSzPts val="1800"/>
              <a:buChar char="●"/>
            </a:pPr>
            <a:r>
              <a:rPr lang="en" sz="1800" u="sng">
                <a:solidFill>
                  <a:schemeClr val="accent5"/>
                </a:solidFill>
                <a:hlinkClick r:id="rId6">
                  <a:extLst>
                    <a:ext uri="{A12FA001-AC4F-418D-AE19-62706E023703}">
                      <ahyp:hlinkClr xmlns:ahyp="http://schemas.microsoft.com/office/drawing/2018/hyperlinkcolor" val="tx"/>
                    </a:ext>
                  </a:extLst>
                </a:hlinkClick>
              </a:rPr>
              <a:t>Creating Accessible Interactive OER with H5P For Language Teaching (FSL and ESL)</a:t>
            </a:r>
            <a:endParaRPr sz="18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800" u="sng">
                <a:solidFill>
                  <a:schemeClr val="accent5"/>
                </a:solidFill>
                <a:hlinkClick r:id="rId7">
                  <a:extLst>
                    <a:ext uri="{A12FA001-AC4F-418D-AE19-62706E023703}">
                      <ahyp:hlinkClr xmlns:ahyp="http://schemas.microsoft.com/office/drawing/2018/hyperlinkcolor" val="tx"/>
                    </a:ext>
                  </a:extLst>
                </a:hlinkClick>
              </a:rPr>
              <a:t>Créer des REL interactives et accessibles pour l’enseignement des langues (FLS et ASL)</a:t>
            </a:r>
            <a:r>
              <a:rPr lang="en" sz="1800">
                <a:solidFill>
                  <a:srgbClr val="5B2864"/>
                </a:solidFill>
                <a:latin typeface="Roboto"/>
                <a:ea typeface="Roboto"/>
                <a:cs typeface="Roboto"/>
                <a:sym typeface="Roboto"/>
              </a:rPr>
              <a:t>  </a:t>
            </a:r>
            <a:r>
              <a:rPr lang="en" sz="900">
                <a:solidFill>
                  <a:srgbClr val="5B2864"/>
                </a:solidFill>
                <a:latin typeface="Roboto"/>
                <a:ea typeface="Roboto"/>
                <a:cs typeface="Roboto"/>
                <a:sym typeface="Roboto"/>
              </a:rPr>
              <a:t>   </a:t>
            </a:r>
            <a:endParaRPr sz="900">
              <a:solidFill>
                <a:srgbClr val="5B2864"/>
              </a:solidFill>
              <a:latin typeface="Roboto"/>
              <a:ea typeface="Roboto"/>
              <a:cs typeface="Roboto"/>
              <a:sym typeface="Roboto"/>
            </a:endParaRPr>
          </a:p>
          <a:p>
            <a:pPr marL="0" lvl="0" indent="0" algn="l" rtl="0">
              <a:lnSpc>
                <a:spcPct val="115000"/>
              </a:lnSpc>
              <a:spcBef>
                <a:spcPts val="0"/>
              </a:spcBef>
              <a:spcAft>
                <a:spcPts val="0"/>
              </a:spcAft>
              <a:buNone/>
            </a:pPr>
            <a:endParaRPr sz="900">
              <a:solidFill>
                <a:srgbClr val="5B2864"/>
              </a:solidFill>
              <a:latin typeface="Roboto"/>
              <a:ea typeface="Roboto"/>
              <a:cs typeface="Roboto"/>
              <a:sym typeface="Roboto"/>
            </a:endParaRPr>
          </a:p>
        </p:txBody>
      </p:sp>
      <p:pic>
        <p:nvPicPr>
          <p:cNvPr id="71" name="Google Shape;71;g268ff46d494_0_3"/>
          <p:cNvPicPr preferRelativeResize="0"/>
          <p:nvPr/>
        </p:nvPicPr>
        <p:blipFill rotWithShape="1">
          <a:blip r:embed="rId8">
            <a:alphaModFix/>
          </a:blip>
          <a:srcRect/>
          <a:stretch/>
        </p:blipFill>
        <p:spPr>
          <a:xfrm>
            <a:off x="8002567" y="4749900"/>
            <a:ext cx="1082434" cy="39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g2b8f3fb1d12_3_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pic>
        <p:nvPicPr>
          <p:cNvPr id="77" name="Google Shape;77;g2b8f3fb1d12_3_7"/>
          <p:cNvPicPr preferRelativeResize="0"/>
          <p:nvPr/>
        </p:nvPicPr>
        <p:blipFill rotWithShape="1">
          <a:blip r:embed="rId4">
            <a:alphaModFix/>
          </a:blip>
          <a:srcRect/>
          <a:stretch/>
        </p:blipFill>
        <p:spPr>
          <a:xfrm>
            <a:off x="8002567" y="4749900"/>
            <a:ext cx="1082434" cy="393600"/>
          </a:xfrm>
          <a:prstGeom prst="rect">
            <a:avLst/>
          </a:prstGeom>
          <a:noFill/>
          <a:ln>
            <a:noFill/>
          </a:ln>
        </p:spPr>
      </p:pic>
      <p:sp>
        <p:nvSpPr>
          <p:cNvPr id="78" name="Google Shape;78;g2b8f3fb1d12_3_7"/>
          <p:cNvSpPr txBox="1">
            <a:spLocks noGrp="1"/>
          </p:cNvSpPr>
          <p:nvPr>
            <p:ph type="title"/>
          </p:nvPr>
        </p:nvSpPr>
        <p:spPr>
          <a:xfrm>
            <a:off x="2326025" y="32750"/>
            <a:ext cx="2614500" cy="465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50769"/>
              <a:buNone/>
            </a:pPr>
            <a:r>
              <a:rPr lang="en" sz="1950">
                <a:solidFill>
                  <a:srgbClr val="5B2864"/>
                </a:solidFill>
              </a:rPr>
              <a:t>[Author: (Your Name)]</a:t>
            </a:r>
            <a:endParaRPr sz="2220">
              <a:solidFill>
                <a:srgbClr val="5B2864"/>
              </a:solidFill>
            </a:endParaRPr>
          </a:p>
        </p:txBody>
      </p:sp>
      <p:sp>
        <p:nvSpPr>
          <p:cNvPr id="79" name="Google Shape;79;g2b8f3fb1d12_3_7"/>
          <p:cNvSpPr txBox="1"/>
          <p:nvPr/>
        </p:nvSpPr>
        <p:spPr>
          <a:xfrm>
            <a:off x="6329450" y="0"/>
            <a:ext cx="2814600" cy="1803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 sz="1700" b="0" i="0" u="none" strike="noStrike" cap="none">
                <a:solidFill>
                  <a:srgbClr val="5B2864"/>
                </a:solidFill>
                <a:latin typeface="Arial"/>
                <a:ea typeface="Arial"/>
                <a:cs typeface="Arial"/>
                <a:sym typeface="Arial"/>
              </a:rPr>
              <a:t>Visual/add alt+text</a:t>
            </a:r>
            <a:endParaRPr sz="1700" b="0" i="0" u="none" strike="noStrike" cap="none">
              <a:solidFill>
                <a:srgbClr val="5B2864"/>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700"/>
              <a:buFont typeface="Arial"/>
              <a:buNone/>
            </a:pPr>
            <a:r>
              <a:rPr lang="en" sz="1700" b="0" i="1" u="none" strike="noStrike" cap="none">
                <a:solidFill>
                  <a:srgbClr val="5B2864"/>
                </a:solidFill>
                <a:latin typeface="Arial"/>
                <a:ea typeface="Arial"/>
                <a:cs typeface="Arial"/>
                <a:sym typeface="Arial"/>
              </a:rPr>
              <a:t>Only use a visual you have the permission to use or openly licensed, if used please attribute.</a:t>
            </a:r>
            <a:endParaRPr sz="1700" b="0" i="1" u="none" strike="noStrike" cap="none">
              <a:solidFill>
                <a:srgbClr val="5B2864"/>
              </a:solidFill>
              <a:latin typeface="Arial"/>
              <a:ea typeface="Arial"/>
              <a:cs typeface="Arial"/>
              <a:sym typeface="Arial"/>
            </a:endParaRPr>
          </a:p>
        </p:txBody>
      </p:sp>
      <p:sp>
        <p:nvSpPr>
          <p:cNvPr id="80" name="Google Shape;80;g2b8f3fb1d12_3_7"/>
          <p:cNvSpPr txBox="1"/>
          <p:nvPr/>
        </p:nvSpPr>
        <p:spPr>
          <a:xfrm>
            <a:off x="2326025" y="573188"/>
            <a:ext cx="3000000" cy="18894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1200"/>
              </a:spcBef>
              <a:spcAft>
                <a:spcPts val="0"/>
              </a:spcAft>
              <a:buNone/>
            </a:pPr>
            <a:r>
              <a:rPr lang="en" sz="1700">
                <a:solidFill>
                  <a:srgbClr val="5B2864"/>
                </a:solidFill>
              </a:rPr>
              <a:t>Contact details: [Add]</a:t>
            </a:r>
            <a:endParaRPr sz="1700">
              <a:solidFill>
                <a:srgbClr val="5B2864"/>
              </a:solidFill>
            </a:endParaRPr>
          </a:p>
          <a:p>
            <a:pPr marL="0" lvl="0" indent="0" algn="l" rtl="0">
              <a:lnSpc>
                <a:spcPct val="95000"/>
              </a:lnSpc>
              <a:spcBef>
                <a:spcPts val="1200"/>
              </a:spcBef>
              <a:spcAft>
                <a:spcPts val="0"/>
              </a:spcAft>
              <a:buNone/>
            </a:pPr>
            <a:r>
              <a:rPr lang="en" sz="1700">
                <a:solidFill>
                  <a:srgbClr val="5B2864"/>
                </a:solidFill>
              </a:rPr>
              <a:t>Role (educator/student): [Add]</a:t>
            </a:r>
            <a:endParaRPr sz="1700">
              <a:solidFill>
                <a:srgbClr val="5B2864"/>
              </a:solidFill>
            </a:endParaRPr>
          </a:p>
          <a:p>
            <a:pPr marL="0" lvl="0" indent="0" algn="l" rtl="0">
              <a:lnSpc>
                <a:spcPct val="95000"/>
              </a:lnSpc>
              <a:spcBef>
                <a:spcPts val="1200"/>
              </a:spcBef>
              <a:spcAft>
                <a:spcPts val="0"/>
              </a:spcAft>
              <a:buNone/>
            </a:pPr>
            <a:r>
              <a:rPr lang="en" sz="1700">
                <a:solidFill>
                  <a:srgbClr val="5B2864"/>
                </a:solidFill>
              </a:rPr>
              <a:t>Class you teach: {Add}</a:t>
            </a:r>
            <a:endParaRPr sz="1700">
              <a:solidFill>
                <a:srgbClr val="5B2864"/>
              </a:solidFill>
            </a:endParaRPr>
          </a:p>
          <a:p>
            <a:pPr marL="0" lvl="0" indent="0" algn="l" rtl="0">
              <a:lnSpc>
                <a:spcPct val="95000"/>
              </a:lnSpc>
              <a:spcBef>
                <a:spcPts val="1200"/>
              </a:spcBef>
              <a:spcAft>
                <a:spcPts val="0"/>
              </a:spcAft>
              <a:buNone/>
            </a:pPr>
            <a:r>
              <a:rPr lang="en" sz="1700">
                <a:solidFill>
                  <a:srgbClr val="5B2864"/>
                </a:solidFill>
              </a:rPr>
              <a:t>Institution/organization: [Add]</a:t>
            </a:r>
            <a:endParaRPr sz="1700">
              <a:solidFill>
                <a:srgbClr val="5B2864"/>
              </a:solidFill>
            </a:endParaRPr>
          </a:p>
        </p:txBody>
      </p:sp>
      <p:sp>
        <p:nvSpPr>
          <p:cNvPr id="81" name="Google Shape;81;g2b8f3fb1d12_3_7"/>
          <p:cNvSpPr txBox="1"/>
          <p:nvPr/>
        </p:nvSpPr>
        <p:spPr>
          <a:xfrm>
            <a:off x="1644550" y="2538500"/>
            <a:ext cx="7466700" cy="2179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 sz="1600" b="0" i="0" u="none" strike="noStrike" cap="none">
                <a:solidFill>
                  <a:srgbClr val="5B2864"/>
                </a:solidFill>
                <a:latin typeface="Arial"/>
                <a:ea typeface="Arial"/>
                <a:cs typeface="Arial"/>
                <a:sym typeface="Arial"/>
              </a:rPr>
              <a:t>H5P Activity Name:</a:t>
            </a:r>
            <a:endParaRPr sz="1600" b="0" i="0" u="none" strike="noStrike" cap="none">
              <a:solidFill>
                <a:srgbClr val="5B2864"/>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pPr>
            <a:r>
              <a:rPr lang="en" sz="1600" b="0" i="0" u="none" strike="noStrike" cap="none">
                <a:solidFill>
                  <a:srgbClr val="5B2864"/>
                </a:solidFill>
                <a:latin typeface="Arial"/>
                <a:ea typeface="Arial"/>
                <a:cs typeface="Arial"/>
                <a:sym typeface="Arial"/>
              </a:rPr>
              <a:t>Language and concept you teach / taught:</a:t>
            </a:r>
            <a:endParaRPr sz="1600">
              <a:solidFill>
                <a:srgbClr val="5B2864"/>
              </a:solidFill>
            </a:endParaRPr>
          </a:p>
          <a:p>
            <a:pPr marL="0" marR="0" lvl="0" indent="0" algn="l" rtl="0">
              <a:lnSpc>
                <a:spcPct val="115000"/>
              </a:lnSpc>
              <a:spcBef>
                <a:spcPts val="1200"/>
              </a:spcBef>
              <a:spcAft>
                <a:spcPts val="0"/>
              </a:spcAft>
              <a:buClr>
                <a:srgbClr val="000000"/>
              </a:buClr>
              <a:buSzPts val="1700"/>
              <a:buFont typeface="Arial"/>
              <a:buNone/>
            </a:pPr>
            <a:r>
              <a:rPr lang="en" sz="1600" b="0" i="0" u="none" strike="noStrike" cap="none">
                <a:solidFill>
                  <a:srgbClr val="5B2864"/>
                </a:solidFill>
                <a:latin typeface="Arial"/>
                <a:ea typeface="Arial"/>
                <a:cs typeface="Arial"/>
                <a:sym typeface="Arial"/>
              </a:rPr>
              <a:t>Learning objective:</a:t>
            </a:r>
            <a:endParaRPr sz="1600" b="0" i="0" u="none" strike="noStrike" cap="none">
              <a:solidFill>
                <a:srgbClr val="5B2864"/>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pPr>
            <a:r>
              <a:rPr lang="en" sz="1600" b="0" i="0" u="none" strike="noStrike" cap="none">
                <a:solidFill>
                  <a:srgbClr val="5B2864"/>
                </a:solidFill>
                <a:latin typeface="Arial"/>
                <a:ea typeface="Arial"/>
                <a:cs typeface="Arial"/>
                <a:sym typeface="Arial"/>
              </a:rPr>
              <a:t>Inspired from (if any):</a:t>
            </a:r>
            <a:endParaRPr sz="1600" b="0" i="0" u="none" strike="noStrike" cap="none">
              <a:solidFill>
                <a:srgbClr val="5B2864"/>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700"/>
              <a:buFont typeface="Arial"/>
              <a:buNone/>
            </a:pPr>
            <a:r>
              <a:rPr lang="en" sz="1600" b="0" i="0" u="none" strike="noStrike" cap="none">
                <a:solidFill>
                  <a:srgbClr val="5B2864"/>
                </a:solidFill>
                <a:latin typeface="Arial"/>
                <a:ea typeface="Arial"/>
                <a:cs typeface="Arial"/>
                <a:sym typeface="Arial"/>
              </a:rPr>
              <a:t>Link to the H5P activity created (if possible):</a:t>
            </a:r>
            <a:endParaRPr sz="1600">
              <a:solidFill>
                <a:srgbClr val="5B2864"/>
              </a:solidFill>
            </a:endParaRPr>
          </a:p>
        </p:txBody>
      </p:sp>
      <p:sp>
        <p:nvSpPr>
          <p:cNvPr id="82" name="Google Shape;82;g2b8f3fb1d12_3_7"/>
          <p:cNvSpPr txBox="1"/>
          <p:nvPr/>
        </p:nvSpPr>
        <p:spPr>
          <a:xfrm>
            <a:off x="0" y="1961200"/>
            <a:ext cx="1600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rPr>
              <a:t>Template Slide</a:t>
            </a:r>
            <a:endParaRPr sz="1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g2b8f3fb1d12_3_15"/>
          <p:cNvSpPr txBox="1"/>
          <p:nvPr/>
        </p:nvSpPr>
        <p:spPr>
          <a:xfrm>
            <a:off x="-150" y="2071725"/>
            <a:ext cx="9144000" cy="638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Roboto Slab"/>
              <a:ea typeface="Roboto Slab"/>
              <a:cs typeface="Roboto Slab"/>
              <a:sym typeface="Roboto Slab"/>
            </a:endParaRPr>
          </a:p>
        </p:txBody>
      </p:sp>
      <p:sp>
        <p:nvSpPr>
          <p:cNvPr id="88" name="Google Shape;88;g2b8f3fb1d12_3_15"/>
          <p:cNvSpPr txBox="1"/>
          <p:nvPr/>
        </p:nvSpPr>
        <p:spPr>
          <a:xfrm>
            <a:off x="1079550" y="1477275"/>
            <a:ext cx="7846800" cy="236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a:p>
            <a:pPr marL="0" marR="0" lvl="0" indent="0" algn="ctr" rtl="0">
              <a:lnSpc>
                <a:spcPct val="115000"/>
              </a:lnSpc>
              <a:spcBef>
                <a:spcPts val="1200"/>
              </a:spcBef>
              <a:spcAft>
                <a:spcPts val="0"/>
              </a:spcAft>
              <a:buClr>
                <a:srgbClr val="000000"/>
              </a:buClr>
              <a:buSzPts val="1400"/>
              <a:buFont typeface="Arial"/>
              <a:buNone/>
            </a:pPr>
            <a:r>
              <a:rPr lang="en" sz="1946" b="1" i="0" u="sng" strike="noStrike" cap="none">
                <a:solidFill>
                  <a:schemeClr val="hlink"/>
                </a:solidFill>
                <a:latin typeface="Roboto"/>
                <a:ea typeface="Roboto"/>
                <a:cs typeface="Roboto"/>
                <a:sym typeface="Roboto"/>
                <a:hlinkClick r:id="rId4"/>
              </a:rPr>
              <a:t>info@camerisefsl.ca</a:t>
            </a:r>
            <a:endParaRPr sz="1946" b="1">
              <a:solidFill>
                <a:srgbClr val="FFFFFF"/>
              </a:solidFill>
              <a:latin typeface="Roboto"/>
              <a:ea typeface="Roboto"/>
              <a:cs typeface="Roboto"/>
              <a:sym typeface="Roboto"/>
            </a:endParaRPr>
          </a:p>
          <a:p>
            <a:pPr marL="0" marR="0" lvl="0" indent="0" algn="ctr" rtl="0">
              <a:lnSpc>
                <a:spcPct val="115000"/>
              </a:lnSpc>
              <a:spcBef>
                <a:spcPts val="1200"/>
              </a:spcBef>
              <a:spcAft>
                <a:spcPts val="0"/>
              </a:spcAft>
              <a:buClr>
                <a:srgbClr val="000000"/>
              </a:buClr>
              <a:buSzPts val="1400"/>
              <a:buFont typeface="Arial"/>
              <a:buNone/>
            </a:pPr>
            <a:r>
              <a:rPr lang="en" sz="1646" b="1">
                <a:solidFill>
                  <a:srgbClr val="FFFFFF"/>
                </a:solidFill>
                <a:latin typeface="Roboto"/>
                <a:ea typeface="Roboto"/>
                <a:cs typeface="Roboto"/>
                <a:sym typeface="Roboto"/>
              </a:rPr>
              <a:t>Dominique Scheffel-Dunand </a:t>
            </a:r>
            <a:r>
              <a:rPr lang="en" sz="1646" b="1" u="sng">
                <a:solidFill>
                  <a:schemeClr val="hlink"/>
                </a:solidFill>
                <a:latin typeface="Roboto"/>
                <a:ea typeface="Roboto"/>
                <a:cs typeface="Roboto"/>
                <a:sym typeface="Roboto"/>
                <a:hlinkClick r:id="rId5"/>
              </a:rPr>
              <a:t>dsdunand@glendon.yorku.ca</a:t>
            </a:r>
            <a:r>
              <a:rPr lang="en" sz="1646" b="1">
                <a:solidFill>
                  <a:srgbClr val="FFFFFF"/>
                </a:solidFill>
                <a:latin typeface="Roboto"/>
                <a:ea typeface="Roboto"/>
                <a:cs typeface="Roboto"/>
                <a:sym typeface="Roboto"/>
              </a:rPr>
              <a:t> </a:t>
            </a:r>
            <a:endParaRPr sz="1646" b="1">
              <a:solidFill>
                <a:srgbClr val="FFFFFF"/>
              </a:solidFill>
              <a:latin typeface="Roboto"/>
              <a:ea typeface="Roboto"/>
              <a:cs typeface="Roboto"/>
              <a:sym typeface="Roboto"/>
            </a:endParaRPr>
          </a:p>
          <a:p>
            <a:pPr marL="0" marR="0" lvl="0" indent="0" algn="ctr" rtl="0">
              <a:lnSpc>
                <a:spcPct val="115000"/>
              </a:lnSpc>
              <a:spcBef>
                <a:spcPts val="1200"/>
              </a:spcBef>
              <a:spcAft>
                <a:spcPts val="0"/>
              </a:spcAft>
              <a:buClr>
                <a:srgbClr val="000000"/>
              </a:buClr>
              <a:buSzPts val="1400"/>
              <a:buFont typeface="Arial"/>
              <a:buNone/>
            </a:pPr>
            <a:r>
              <a:rPr lang="en" sz="1646" b="1">
                <a:solidFill>
                  <a:srgbClr val="FFFFFF"/>
                </a:solidFill>
                <a:latin typeface="Roboto"/>
                <a:ea typeface="Roboto"/>
                <a:cs typeface="Roboto"/>
                <a:sym typeface="Roboto"/>
              </a:rPr>
              <a:t>Sushumna Tadinada Rao  </a:t>
            </a:r>
            <a:r>
              <a:rPr lang="en" sz="1700" u="sng">
                <a:solidFill>
                  <a:schemeClr val="hlink"/>
                </a:solidFill>
                <a:hlinkClick r:id="rId6"/>
              </a:rPr>
              <a:t>sushumnarao@gmail.com</a:t>
            </a:r>
            <a:r>
              <a:rPr lang="en" sz="1700">
                <a:solidFill>
                  <a:schemeClr val="dk2"/>
                </a:solidFill>
              </a:rPr>
              <a:t> </a:t>
            </a:r>
            <a:endParaRPr sz="1700">
              <a:solidFill>
                <a:schemeClr val="dk2"/>
              </a:solidFill>
            </a:endParaRPr>
          </a:p>
          <a:p>
            <a:pPr marL="0" marR="0" lvl="0" indent="0" algn="ctr" rtl="0">
              <a:lnSpc>
                <a:spcPct val="115000"/>
              </a:lnSpc>
              <a:spcBef>
                <a:spcPts val="1200"/>
              </a:spcBef>
              <a:spcAft>
                <a:spcPts val="0"/>
              </a:spcAft>
              <a:buClr>
                <a:srgbClr val="000000"/>
              </a:buClr>
              <a:buSzPts val="1400"/>
              <a:buFont typeface="Arial"/>
              <a:buNone/>
            </a:pPr>
            <a:r>
              <a:rPr lang="en" sz="1100" u="sng">
                <a:solidFill>
                  <a:srgbClr val="1155CC"/>
                </a:solidFill>
                <a:highlight>
                  <a:srgbClr val="FFFFFF"/>
                </a:highlight>
                <a:hlinkClick r:id="rId7">
                  <a:extLst>
                    <a:ext uri="{A12FA001-AC4F-418D-AE19-62706E023703}">
                      <ahyp:hlinkClr xmlns:ahyp="http://schemas.microsoft.com/office/drawing/2018/hyperlinkcolor" val="tx"/>
                    </a:ext>
                  </a:extLst>
                </a:hlinkClick>
              </a:rPr>
              <a:t>Camerise Project at York University </a:t>
            </a:r>
            <a:r>
              <a:rPr lang="en" sz="1100">
                <a:solidFill>
                  <a:srgbClr val="2D3B45"/>
                </a:solidFill>
                <a:highlight>
                  <a:srgbClr val="FFFFFF"/>
                </a:highlight>
              </a:rPr>
              <a:t> is funded by the </a:t>
            </a:r>
            <a:r>
              <a:rPr lang="en" sz="1100" u="sng">
                <a:solidFill>
                  <a:srgbClr val="1155CC"/>
                </a:solidFill>
                <a:highlight>
                  <a:srgbClr val="FFFFFF"/>
                </a:highlight>
                <a:hlinkClick r:id="rId8">
                  <a:extLst>
                    <a:ext uri="{A12FA001-AC4F-418D-AE19-62706E023703}">
                      <ahyp:hlinkClr xmlns:ahyp="http://schemas.microsoft.com/office/drawing/2018/hyperlinkcolor" val="tx"/>
                    </a:ext>
                  </a:extLst>
                </a:hlinkClick>
              </a:rPr>
              <a:t>Ontario Ministry of Education</a:t>
            </a:r>
            <a:r>
              <a:rPr lang="en" sz="1100">
                <a:solidFill>
                  <a:srgbClr val="2D3B45"/>
                </a:solidFill>
                <a:highlight>
                  <a:srgbClr val="FFFFFF"/>
                </a:highlight>
              </a:rPr>
              <a:t> and by </a:t>
            </a:r>
            <a:r>
              <a:rPr lang="en" sz="1100" u="sng">
                <a:solidFill>
                  <a:srgbClr val="1155CC"/>
                </a:solidFill>
                <a:highlight>
                  <a:srgbClr val="FFFFFF"/>
                </a:highlight>
                <a:hlinkClick r:id="rId9">
                  <a:extLst>
                    <a:ext uri="{A12FA001-AC4F-418D-AE19-62706E023703}">
                      <ahyp:hlinkClr xmlns:ahyp="http://schemas.microsoft.com/office/drawing/2018/hyperlinkcolor" val="tx"/>
                    </a:ext>
                  </a:extLst>
                </a:hlinkClick>
              </a:rPr>
              <a:t>Canadian Heritage</a:t>
            </a:r>
            <a:r>
              <a:rPr lang="en" sz="1100">
                <a:solidFill>
                  <a:srgbClr val="2D3B45"/>
                </a:solidFill>
                <a:highlight>
                  <a:srgbClr val="FFFFFF"/>
                </a:highlight>
              </a:rPr>
              <a:t>. </a:t>
            </a:r>
            <a:endParaRPr sz="1700">
              <a:solidFill>
                <a:schemeClr val="dk2"/>
              </a:solidFill>
            </a:endParaRPr>
          </a:p>
          <a:p>
            <a:pPr marL="0" marR="0" lvl="0" indent="0" algn="ctr" rtl="0">
              <a:lnSpc>
                <a:spcPct val="115000"/>
              </a:lnSpc>
              <a:spcBef>
                <a:spcPts val="1200"/>
              </a:spcBef>
              <a:spcAft>
                <a:spcPts val="0"/>
              </a:spcAft>
              <a:buClr>
                <a:srgbClr val="000000"/>
              </a:buClr>
              <a:buSzPts val="1400"/>
              <a:buFont typeface="Arial"/>
              <a:buNone/>
            </a:pPr>
            <a:endParaRPr sz="1700">
              <a:solidFill>
                <a:schemeClr val="dk2"/>
              </a:solidFill>
            </a:endParaRPr>
          </a:p>
          <a:p>
            <a:pPr marL="0" marR="0" lvl="0" indent="0" algn="ctr" rtl="0">
              <a:lnSpc>
                <a:spcPct val="115000"/>
              </a:lnSpc>
              <a:spcBef>
                <a:spcPts val="1200"/>
              </a:spcBef>
              <a:spcAft>
                <a:spcPts val="0"/>
              </a:spcAft>
              <a:buClr>
                <a:srgbClr val="000000"/>
              </a:buClr>
              <a:buSzPts val="1400"/>
              <a:buFont typeface="Arial"/>
              <a:buNone/>
            </a:pPr>
            <a:endParaRPr sz="1300" b="1">
              <a:solidFill>
                <a:srgbClr val="14A190"/>
              </a:solidFill>
              <a:latin typeface="Roboto"/>
              <a:ea typeface="Roboto"/>
              <a:cs typeface="Roboto"/>
              <a:sym typeface="Roboto"/>
            </a:endParaRPr>
          </a:p>
          <a:p>
            <a:pPr marL="0" marR="0" lvl="0" indent="0" algn="ctr" rtl="0">
              <a:lnSpc>
                <a:spcPct val="115000"/>
              </a:lnSpc>
              <a:spcBef>
                <a:spcPts val="1200"/>
              </a:spcBef>
              <a:spcAft>
                <a:spcPts val="0"/>
              </a:spcAft>
              <a:buClr>
                <a:srgbClr val="000000"/>
              </a:buClr>
              <a:buSzPts val="1400"/>
              <a:buFont typeface="Arial"/>
              <a:buNone/>
            </a:pPr>
            <a:endParaRPr sz="100" b="1">
              <a:solidFill>
                <a:srgbClr val="FFFFFF"/>
              </a:solidFill>
              <a:latin typeface="Roboto"/>
              <a:ea typeface="Roboto"/>
              <a:cs typeface="Roboto"/>
              <a:sym typeface="Roboto"/>
            </a:endParaRPr>
          </a:p>
          <a:p>
            <a:pPr marL="0" marR="0" lvl="0" indent="0" algn="ctr" rtl="0">
              <a:lnSpc>
                <a:spcPct val="115000"/>
              </a:lnSpc>
              <a:spcBef>
                <a:spcPts val="1200"/>
              </a:spcBef>
              <a:spcAft>
                <a:spcPts val="1200"/>
              </a:spcAft>
              <a:buClr>
                <a:srgbClr val="000000"/>
              </a:buClr>
              <a:buSzPts val="1400"/>
              <a:buFont typeface="Arial"/>
              <a:buNone/>
            </a:pPr>
            <a:endParaRPr sz="100" b="1" i="0" u="none" strike="noStrike" cap="none">
              <a:solidFill>
                <a:srgbClr val="FFFFFF"/>
              </a:solidFill>
              <a:latin typeface="Roboto"/>
              <a:ea typeface="Roboto"/>
              <a:cs typeface="Roboto"/>
              <a:sym typeface="Roboto"/>
            </a:endParaRPr>
          </a:p>
        </p:txBody>
      </p:sp>
      <p:sp>
        <p:nvSpPr>
          <p:cNvPr id="89" name="Google Shape;89;g2b8f3fb1d12_3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pic>
        <p:nvPicPr>
          <p:cNvPr id="90" name="Google Shape;90;g2b8f3fb1d12_3_15"/>
          <p:cNvPicPr preferRelativeResize="0"/>
          <p:nvPr/>
        </p:nvPicPr>
        <p:blipFill rotWithShape="1">
          <a:blip r:embed="rId10">
            <a:alphaModFix/>
          </a:blip>
          <a:srcRect/>
          <a:stretch/>
        </p:blipFill>
        <p:spPr>
          <a:xfrm>
            <a:off x="7645905" y="4518263"/>
            <a:ext cx="1375250" cy="500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Macintosh PowerPoint</Application>
  <PresentationFormat>On-screen Show (16:9)</PresentationFormat>
  <Paragraphs>44</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Montserrat Medium</vt:lpstr>
      <vt:lpstr>Roboto</vt:lpstr>
      <vt:lpstr>Montserrat</vt:lpstr>
      <vt:lpstr>Arial</vt:lpstr>
      <vt:lpstr>Roboto Slab</vt:lpstr>
      <vt:lpstr>Simple Light</vt:lpstr>
      <vt:lpstr>PowerPoint Presentation</vt:lpstr>
      <vt:lpstr>PowerPoint Presentation</vt:lpstr>
      <vt:lpstr>PowerPoint Presentation</vt:lpstr>
      <vt:lpstr>[Author: (Your Name)]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G Scheffel-Dunand</dc:creator>
  <cp:lastModifiedBy>Dominique G Scheffel-Dunand</cp:lastModifiedBy>
  <cp:revision>1</cp:revision>
  <dcterms:modified xsi:type="dcterms:W3CDTF">2024-02-14T03:23:26Z</dcterms:modified>
</cp:coreProperties>
</file>